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6" r:id="rId1"/>
  </p:sldMasterIdLst>
  <p:notesMasterIdLst>
    <p:notesMasterId r:id="rId6"/>
  </p:notesMasterIdLst>
  <p:sldIdLst>
    <p:sldId id="670" r:id="rId2"/>
    <p:sldId id="616" r:id="rId3"/>
    <p:sldId id="634" r:id="rId4"/>
    <p:sldId id="669" r:id="rId5"/>
  </p:sldIdLst>
  <p:sldSz cx="9144000" cy="5143500" type="screen16x9"/>
  <p:notesSz cx="6858000" cy="9144000"/>
  <p:custDataLst>
    <p:tags r:id="rId7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203" autoAdjust="0"/>
  </p:normalViewPr>
  <p:slideViewPr>
    <p:cSldViewPr>
      <p:cViewPr varScale="1">
        <p:scale>
          <a:sx n="81" d="100"/>
          <a:sy n="81" d="100"/>
        </p:scale>
        <p:origin x="860" y="60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4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111A1B4-CE53-4D86-97D4-0256984D6108}" type="datetimeFigureOut">
              <a:rPr lang="ru-RU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E82C365-48EF-4BC6-8FAC-71A9FBFB54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6179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25F357-7591-43BA-8FEB-9E2F54F74054}" type="datetimeFigureOut">
              <a:rPr lang="ru-RU" smtClean="0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C2296C-9E1C-4AAC-918B-17E493D7933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938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2D67DC-FF91-4A86-ADDC-C5E61C5027F7}" type="datetimeFigureOut">
              <a:rPr lang="ru-RU" smtClean="0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B2F77C-EDEF-4A84-A6C7-A0E083E554B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133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C9FCE3-23E5-4BB6-BAAD-81BE2BED1B47}" type="datetimeFigureOut">
              <a:rPr lang="ru-RU" smtClean="0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BE7488-A5A0-4D03-B601-BDD5684139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7528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200150"/>
            <a:ext cx="4038600" cy="353139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53139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812507"/>
            <a:ext cx="2133600" cy="273844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4BD5F92-5722-4135-A14C-ECDB865F0022}" type="datetimeFigureOut">
              <a:rPr lang="ru-RU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812507"/>
            <a:ext cx="2895600" cy="27384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924800" y="4812507"/>
            <a:ext cx="762000" cy="273844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F49958A-9B32-4683-974D-85FF20B2D8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272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60FD02-DB36-43E9-9A1B-0897622B1294}" type="datetimeFigureOut">
              <a:rPr lang="ru-RU" smtClean="0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97DD0-7439-4121-BDDA-0F3E3DDE9B1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62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43C78A5-9646-454B-B90A-41CFDD499CAA}" type="datetimeFigureOut">
              <a:rPr lang="ru-RU" smtClean="0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B7BD56-231E-49E4-B4FE-9B55EBBAEC6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671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6E5A79-CDA6-4B30-98DE-356D854C5C22}" type="datetimeFigureOut">
              <a:rPr lang="ru-RU" smtClean="0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B4F42B-ED1C-45B7-A46E-8DB3444FB5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00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27B3AD-D002-4E10-A477-82BD2007E059}" type="datetimeFigureOut">
              <a:rPr lang="ru-RU" smtClean="0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6F99BA-BA23-4D4C-BF92-04FDAE6A010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840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228373-0030-4708-B329-484507B3DE6C}" type="datetimeFigureOut">
              <a:rPr lang="ru-RU" smtClean="0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64C22C-DC61-4944-AD2A-51621E366F8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233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2BC28C-5A20-434B-8D5F-35E503CD81EE}" type="datetimeFigureOut">
              <a:rPr lang="ru-RU" smtClean="0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133FF-4481-4903-B901-557E5C6667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716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363730-2D9A-495B-8C25-408FB8AB6308}" type="datetimeFigureOut">
              <a:rPr lang="ru-RU" smtClean="0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3525D3-F7A1-4291-8973-68E35465F46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808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032E57-8A1E-4602-A3E5-BF9BFDF800F8}" type="datetimeFigureOut">
              <a:rPr lang="ru-RU" smtClean="0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EF20F8-3333-4078-9228-057FB9A3719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998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3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>
            <a:extLst>
              <a:ext uri="{FF2B5EF4-FFF2-40B4-BE49-F238E27FC236}">
                <a16:creationId xmlns:a16="http://schemas.microsoft.com/office/drawing/2014/main" id="{5DC3CE71-3DA2-4A5D-B0BE-47AC9D6B61D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2905280670"/>
              </p:ext>
            </p:extLst>
          </p:nvPr>
        </p:nvGraphicFramePr>
        <p:xfrm>
          <a:off x="1588" y="1191"/>
          <a:ext cx="1588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1" name="Слайд think-cell" r:id="rId17" imgW="359" imgH="360" progId="TCLayout.ActiveDocument.1">
                  <p:embed/>
                </p:oleObj>
              </mc:Choice>
              <mc:Fallback>
                <p:oleObj name="Слайд think-cell" r:id="rId17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191"/>
                        <a:ext cx="1588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 hidden="1">
            <a:extLst>
              <a:ext uri="{FF2B5EF4-FFF2-40B4-BE49-F238E27FC236}">
                <a16:creationId xmlns:a16="http://schemas.microsoft.com/office/drawing/2014/main" id="{0F81B956-F333-4FE6-84D2-5E0997D5DA48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0" y="0"/>
            <a:ext cx="158750" cy="119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ru-RU" sz="4400" b="0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DC47A8D-DB90-4A9B-9425-97FDABB6796E}" type="datetimeFigureOut">
              <a:rPr lang="ru-RU" smtClean="0"/>
              <a:pPr>
                <a:defRPr/>
              </a:pPr>
              <a:t>22.07.2026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DD34739-6EA9-4101-9C4B-10D1DC52FA7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658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9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39659"/>
            <a:ext cx="8229600" cy="85725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такое инсульт?</a:t>
            </a:r>
            <a:endParaRPr lang="ru-RU" dirty="0"/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93" b="35103"/>
          <a:stretch/>
        </p:blipFill>
        <p:spPr bwMode="auto">
          <a:xfrm>
            <a:off x="683568" y="2571750"/>
            <a:ext cx="7804640" cy="2386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56" t="22178" r="53625" b="62278"/>
          <a:stretch/>
        </p:blipFill>
        <p:spPr bwMode="auto">
          <a:xfrm>
            <a:off x="0" y="0"/>
            <a:ext cx="3571426" cy="843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080" r="94527" b="22469"/>
          <a:stretch>
            <a:fillRect/>
          </a:stretch>
        </p:blipFill>
        <p:spPr bwMode="auto">
          <a:xfrm>
            <a:off x="7207301" y="2005"/>
            <a:ext cx="1936699" cy="1142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1563638"/>
            <a:ext cx="835292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/>
              <a:t>Это нарушение мозгового кровообращения вследствие закупорки или разрыва сосуда</a:t>
            </a:r>
          </a:p>
        </p:txBody>
      </p:sp>
    </p:spTree>
    <p:extLst>
      <p:ext uri="{BB962C8B-B14F-4D97-AF65-F5344CB8AC3E}">
        <p14:creationId xmlns:p14="http://schemas.microsoft.com/office/powerpoint/2010/main" val="1564092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/>
          </p:cNvSpPr>
          <p:nvPr>
            <p:ph type="title"/>
          </p:nvPr>
        </p:nvSpPr>
        <p:spPr bwMode="auto">
          <a:xfrm>
            <a:off x="467544" y="28509"/>
            <a:ext cx="8229600" cy="583406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r>
              <a:rPr lang="ru-RU" sz="3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Симптомы инсульта</a:t>
            </a:r>
          </a:p>
        </p:txBody>
      </p:sp>
      <p:sp>
        <p:nvSpPr>
          <p:cNvPr id="118787" name="Rectangle 3"/>
          <p:cNvSpPr>
            <a:spLocks noGrp="1"/>
          </p:cNvSpPr>
          <p:nvPr>
            <p:ph type="body" sz="half" idx="1"/>
          </p:nvPr>
        </p:nvSpPr>
        <p:spPr>
          <a:xfrm>
            <a:off x="179512" y="843558"/>
            <a:ext cx="8640960" cy="15661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2800" dirty="0"/>
          </a:p>
        </p:txBody>
      </p:sp>
      <p:sp>
        <p:nvSpPr>
          <p:cNvPr id="2" name="Объект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92"/>
          <a:stretch/>
        </p:blipFill>
        <p:spPr bwMode="auto">
          <a:xfrm>
            <a:off x="0" y="798874"/>
            <a:ext cx="9144000" cy="4344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184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413" y="2800285"/>
            <a:ext cx="2344595" cy="1562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008" y="1939676"/>
            <a:ext cx="2922992" cy="1641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8786" name="Rectangle 2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583406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факторы риска инсульта</a:t>
            </a:r>
          </a:p>
        </p:txBody>
      </p:sp>
      <p:sp>
        <p:nvSpPr>
          <p:cNvPr id="118787" name="Rectangle 3"/>
          <p:cNvSpPr>
            <a:spLocks noGrp="1"/>
          </p:cNvSpPr>
          <p:nvPr>
            <p:ph type="body" sz="half" idx="1"/>
          </p:nvPr>
        </p:nvSpPr>
        <p:spPr>
          <a:xfrm>
            <a:off x="107504" y="627534"/>
            <a:ext cx="8909431" cy="4248472"/>
          </a:xfrm>
        </p:spPr>
        <p:txBody>
          <a:bodyPr>
            <a:noAutofit/>
          </a:bodyPr>
          <a:lstStyle/>
          <a:p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Повышенное артериальное давление</a:t>
            </a:r>
          </a:p>
          <a:p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Неправильное питание</a:t>
            </a:r>
          </a:p>
          <a:p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Отсутствие физической нагрузки</a:t>
            </a:r>
          </a:p>
          <a:p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Курение</a:t>
            </a:r>
          </a:p>
          <a:p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Ожирение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7" y="555526"/>
            <a:ext cx="2636476" cy="13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124002"/>
            <a:ext cx="2016224" cy="1396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40" y="3581423"/>
            <a:ext cx="2773288" cy="1562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799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0557"/>
            <a:ext cx="8229600" cy="678985"/>
          </a:xfrm>
        </p:spPr>
        <p:txBody>
          <a:bodyPr>
            <a:normAutofit/>
          </a:bodyPr>
          <a:lstStyle/>
          <a:p>
            <a:r>
              <a:rPr lang="ru-RU" sz="3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Первичная профилактика инсульта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942415" y="1600200"/>
            <a:ext cx="6591985" cy="2833217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F502A85-3116-45CE-917C-B86EA1F8686F}" type="slidenum">
              <a:rPr lang="ru-RU" smtClean="0"/>
              <a:pPr fontAlgn="base">
                <a:spcAft>
                  <a:spcPct val="0"/>
                </a:spcAft>
                <a:defRPr/>
              </a:pPr>
              <a:t>4</a:t>
            </a:fld>
            <a:endParaRPr lang="ru-RU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179512" y="771550"/>
            <a:ext cx="8885703" cy="3873503"/>
          </a:xfrm>
          <a:prstGeom prst="wedgeRoundRect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ru-RU" sz="2200" b="1" dirty="0"/>
              <a:t>Обязательная профилактика атеросклероза.</a:t>
            </a:r>
          </a:p>
          <a:p>
            <a:pPr marL="342900" indent="-342900">
              <a:buAutoNum type="arabicPeriod"/>
            </a:pPr>
            <a:r>
              <a:rPr lang="ru-RU" sz="2200" b="1" dirty="0"/>
              <a:t>Снижение веса и здоровое питание.</a:t>
            </a:r>
          </a:p>
          <a:p>
            <a:pPr marL="342900" indent="-342900">
              <a:buAutoNum type="arabicPeriod"/>
            </a:pPr>
            <a:r>
              <a:rPr lang="ru-RU" sz="2200" b="1" dirty="0"/>
              <a:t>150 минут физической активности в неделю (ходьба) или 75 минут физической интенсивной нагрузки в неделю.</a:t>
            </a:r>
          </a:p>
          <a:p>
            <a:pPr marL="342900" indent="-342900">
              <a:buAutoNum type="arabicPeriod"/>
            </a:pPr>
            <a:r>
              <a:rPr lang="ru-RU" sz="2200" b="1" dirty="0"/>
              <a:t>Лечение диабета.</a:t>
            </a:r>
          </a:p>
          <a:p>
            <a:pPr marL="342900" indent="-342900">
              <a:buAutoNum type="arabicPeriod"/>
            </a:pPr>
            <a:r>
              <a:rPr lang="ru-RU" sz="2200" b="1" dirty="0"/>
              <a:t>Не курить.</a:t>
            </a:r>
          </a:p>
          <a:p>
            <a:pPr marL="342900" indent="-342900">
              <a:buAutoNum type="arabicPeriod"/>
            </a:pPr>
            <a:r>
              <a:rPr lang="ru-RU" sz="2200" b="1" dirty="0"/>
              <a:t>Применение Ацетилсалициловой кислоты только по показаниям.</a:t>
            </a:r>
          </a:p>
          <a:p>
            <a:pPr marL="342900" indent="-342900">
              <a:buAutoNum type="arabicPeriod"/>
            </a:pPr>
            <a:r>
              <a:rPr lang="ru-RU" sz="2200" b="1" dirty="0"/>
              <a:t>Целевой уровень АД ниже 130/80 </a:t>
            </a:r>
            <a:r>
              <a:rPr lang="ru-RU" sz="2200" b="1" dirty="0" err="1"/>
              <a:t>мм.рт.ст</a:t>
            </a:r>
            <a:r>
              <a:rPr lang="ru-RU" sz="22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44228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iaJmF4FJlaQPcW9PXkqRw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8273</TotalTime>
  <Words>85</Words>
  <Application>Microsoft Office PowerPoint</Application>
  <PresentationFormat>Экран (16:9)</PresentationFormat>
  <Paragraphs>22</Paragraphs>
  <Slides>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Тема Office</vt:lpstr>
      <vt:lpstr>Слайд think-cell</vt:lpstr>
      <vt:lpstr>Что такое инсульт?</vt:lpstr>
      <vt:lpstr>Симптомы инсульта</vt:lpstr>
      <vt:lpstr>Основные факторы риска инсульта</vt:lpstr>
      <vt:lpstr>Первичная профилактика инсульта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Боли в спине. Скелетно-мышечные причины.</dc:title>
  <dc:creator>user</dc:creator>
  <cp:lastModifiedBy>Галина Ефименко</cp:lastModifiedBy>
  <cp:revision>370</cp:revision>
  <dcterms:created xsi:type="dcterms:W3CDTF">2011-09-25T11:53:27Z</dcterms:created>
  <dcterms:modified xsi:type="dcterms:W3CDTF">2026-07-22T12:01:51Z</dcterms:modified>
</cp:coreProperties>
</file>